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Inter SemiBold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Inter"/>
      <p:regular r:id="rId41"/>
      <p:bold r:id="rId42"/>
      <p:italic r:id="rId43"/>
      <p:boldItalic r:id="rId44"/>
    </p:embeddedFont>
    <p:embeddedFont>
      <p:font typeface="Roboto SemiBold"/>
      <p:regular r:id="rId45"/>
      <p:bold r:id="rId46"/>
      <p:italic r:id="rId47"/>
      <p:boldItalic r:id="rId48"/>
    </p:embeddedFont>
    <p:embeddedFont>
      <p:font typeface="Roboto Mono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3EBD0A-2933-4C5A-BE1C-F62D3B013C72}">
  <a:tblStyle styleId="{3E3EBD0A-2933-4C5A-BE1C-F62D3B013C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Inter-bold.fntdata"/><Relationship Id="rId41" Type="http://schemas.openxmlformats.org/officeDocument/2006/relationships/font" Target="fonts/Inter-regular.fntdata"/><Relationship Id="rId44" Type="http://schemas.openxmlformats.org/officeDocument/2006/relationships/font" Target="fonts/Inter-boldItalic.fntdata"/><Relationship Id="rId43" Type="http://schemas.openxmlformats.org/officeDocument/2006/relationships/font" Target="fonts/Inter-italic.fntdata"/><Relationship Id="rId46" Type="http://schemas.openxmlformats.org/officeDocument/2006/relationships/font" Target="fonts/RobotoSemiBold-bold.fntdata"/><Relationship Id="rId45" Type="http://schemas.openxmlformats.org/officeDocument/2006/relationships/font" Target="fonts/Roboto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SemiBold-boldItalic.fntdata"/><Relationship Id="rId47" Type="http://schemas.openxmlformats.org/officeDocument/2006/relationships/font" Target="fonts/RobotoSemiBold-italic.fntdata"/><Relationship Id="rId49" Type="http://schemas.openxmlformats.org/officeDocument/2006/relationships/font" Target="fonts/RobotoMon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InterSemiBold-regular.fntdata"/><Relationship Id="rId32" Type="http://schemas.openxmlformats.org/officeDocument/2006/relationships/slide" Target="slides/slide26.xml"/><Relationship Id="rId35" Type="http://schemas.openxmlformats.org/officeDocument/2006/relationships/font" Target="fonts/InterSemiBold-italic.fntdata"/><Relationship Id="rId34" Type="http://schemas.openxmlformats.org/officeDocument/2006/relationships/font" Target="fonts/InterSemiBold-bold.fntdata"/><Relationship Id="rId37" Type="http://schemas.openxmlformats.org/officeDocument/2006/relationships/font" Target="fonts/Roboto-regular.fntdata"/><Relationship Id="rId36" Type="http://schemas.openxmlformats.org/officeDocument/2006/relationships/font" Target="fonts/InterSemiBold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55" Type="http://schemas.openxmlformats.org/officeDocument/2006/relationships/font" Target="fonts/OpenSans-italic.fntdata"/><Relationship Id="rId10" Type="http://schemas.openxmlformats.org/officeDocument/2006/relationships/slide" Target="slides/slide4.xml"/><Relationship Id="rId54" Type="http://schemas.openxmlformats.org/officeDocument/2006/relationships/font" Target="fonts/Open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bdiagram.io/d/lost_items_categories-67cf775f75d75cc8449321d8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bdiagram.io/d/%5BDemo%5DOne-to-Many-6565d6613be1495787e318b8" TargetMode="External"/><Relationship Id="rId3" Type="http://schemas.openxmlformats.org/officeDocument/2006/relationships/hyperlink" Target="https://docs.sqlalchemy.org/en/20/orm/basic_relationships.html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bdiagram.io/d/%5BDemo%5D-one-to-one-67cf72dd75d75cc84492dc6f" TargetMode="External"/><Relationship Id="rId3" Type="http://schemas.openxmlformats.org/officeDocument/2006/relationships/hyperlink" Target="https://docs.sqlalchemy.org/en/20/orm/basic_relationships.html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bdiagram.io/d/%5BDemo%5D-one-to-one-67cf72dd75d75cc84492dc6f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bdiagram.io/d/%5Bdemo%5Dmany-to-many-67cf74c575d75cc84492fb57" TargetMode="External"/><Relationship Id="rId3" Type="http://schemas.openxmlformats.org/officeDocument/2006/relationships/hyperlink" Target="https://docs.sqlalchemy.org/en/20/orm/basic_relationships.html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bdiagram.io/d/%5Bdemo%5Dmany-to-many-67cf74c575d75cc84492fb57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3ef665286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3ef665286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Схему можно показать тут: </a:t>
            </a:r>
            <a:r>
              <a:rPr lang="ru" u="sng">
                <a:solidFill>
                  <a:schemeClr val="hlink"/>
                </a:solidFill>
                <a:hlinkClick r:id="rId2"/>
              </a:rPr>
              <a:t>https://dbdiagram.io/d/lost_items_categories-67cf775f75d75cc8449321d8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ef665286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3ef665286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Преподаватель объясняет как доработать модель SqlAlchemy.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Получившуюся модель отдаем студентам, они добавляют ее в свой проект.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ef6652867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ef6652867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Студенты самостоятельно создают миграцию и пытаются ее применить.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Применить миграцию не получится, если в таблице lost_items есть записи.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Объясняем студентам причину, изучаем файл с миграциями.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ef665286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3ef665286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таблице lost_items уже есть записи о потерянных вещах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3ef6652867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3ef665286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таблице lost_items уже есть записи о потерянных вещах.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Миграция пытается добавить еще одно полез category_id. Обсуждаем со студентами что в это поле будет записано?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ef665286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3ef665286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по умолчанию для нового поля </a:t>
            </a:r>
            <a:r>
              <a:rPr lang="ru"/>
              <a:t>пытается</a:t>
            </a:r>
            <a:r>
              <a:rPr lang="ru"/>
              <a:t> записать значение null, а у нас </a:t>
            </a:r>
            <a:r>
              <a:rPr b="1" lang="ru"/>
              <a:t>null</a:t>
            </a:r>
            <a:r>
              <a:rPr lang="ru"/>
              <a:t> для поля запрещено - миграция не накатывается.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3ef6652867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3ef665286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Обсуждаем варианты.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3ef6652867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3ef6652867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Первый вариант - нас не устраивает, мы хотим чтобы категории были обязательными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Выбираете между вторым и третьим вариантом.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Важно!</a:t>
            </a:r>
            <a:r>
              <a:rPr lang="ru"/>
              <a:t> Выбирайте третий вариант, если готовы погрузиться в объяснения ручных доработок файла с миграциями (готовый файл присутствует в проекте для преподавателя):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b146ad0fb785_create_uncategorized_category_and_.py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ef6652867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3ef6652867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Показываем и объясняем как доработать схемы PyDantic под работу с категориями.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ef665286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3ef665286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Показываем и объясняем как доработать схемы PyDantic под работу с категориями.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f6652867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f665286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ef6652867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3ef665286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Показываем и объясняем как доработать </a:t>
            </a: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async def </a:t>
            </a:r>
            <a:r>
              <a:rPr lang="ru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create_lost_item </a:t>
            </a:r>
            <a:r>
              <a:rPr lang="ru"/>
              <a:t>- достаточно добавить проверку на существование категории по category_id, который приходит с клиента.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ef6652867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3ef665286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Пока нет CRUD для Категорий, для тестирования текущего функционала, можно добавить несколько категорий в БД, используя редактор баз данных.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3ef665286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3ef665286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3ef6652867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3ef6652867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Студенты самостоятельно добавляют категории для таблицы found_items, по образу и подобию lost_items.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ef6652867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3ef6652867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ef6652867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3ef6652867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ef6652867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ef6652867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Студенты самостоятельно добавляют CRUD для категорий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ef665286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3ef665286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ef665286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3ef665286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Наглядный пример One-to-Many тут: </a:t>
            </a:r>
            <a:r>
              <a:rPr lang="ru" u="sng">
                <a:solidFill>
                  <a:schemeClr val="hlink"/>
                </a:solidFill>
                <a:hlinkClick r:id="rId2"/>
              </a:rPr>
              <a:t>https://dbdiagram.io/d/[Demo]One-to-Many-6565d6613be1495787e318b8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Показываем документацию SqlAlchemy: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https://docs.sqlalchemy.org/en/20/orm/basic_relationships.html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ef665286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3ef665286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Наглядный пример One-to-One тут: </a:t>
            </a:r>
            <a:r>
              <a:rPr lang="ru" u="sng">
                <a:solidFill>
                  <a:schemeClr val="hlink"/>
                </a:solidFill>
                <a:hlinkClick r:id="rId2"/>
              </a:rPr>
              <a:t>https://dbdiagram.io/d/[Demo]-one-to-one-67cf72dd75d75cc84492dc6f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Показываем документацию SqlAlchemy: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https://docs.sqlalchemy.org/en/20/orm/basic_relationships.html</a:t>
            </a:r>
            <a:r>
              <a:rPr lang="ru">
                <a:solidFill>
                  <a:schemeClr val="dk1"/>
                </a:solidFill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uselist=False</a:t>
            </a:r>
            <a:r>
              <a:rPr lang="ru">
                <a:solidFill>
                  <a:schemeClr val="dk1"/>
                </a:solidFill>
              </a:rPr>
              <a:t> является ключевым для отношения "один-к-одному".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unique=True</a:t>
            </a:r>
            <a:r>
              <a:rPr lang="ru">
                <a:solidFill>
                  <a:schemeClr val="dk1"/>
                </a:solidFill>
              </a:rPr>
              <a:t> делает его уникальным. Это гарантирует, что каждый паспорт связан только с одним человеком.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ef665286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3ef665286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Наглядный пример One-to-One тут: </a:t>
            </a:r>
            <a:r>
              <a:rPr lang="ru" u="sng">
                <a:solidFill>
                  <a:schemeClr val="hlink"/>
                </a:solidFill>
                <a:hlinkClick r:id="rId2"/>
              </a:rPr>
              <a:t>https://dbdiagram.io/d/[Demo]-one-to-one-67cf72dd75d75cc84492dc6f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3ef665286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3ef665286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Наглядный пример Many-to-Many тут: </a:t>
            </a:r>
            <a:r>
              <a:rPr lang="ru" u="sng">
                <a:solidFill>
                  <a:schemeClr val="hlink"/>
                </a:solidFill>
                <a:hlinkClick r:id="rId2"/>
              </a:rPr>
              <a:t>https://dbdiagram.io/d/[demo]many-to-many-67cf74c575d75cc84492fb57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Показываем документацию SqlAlchemy: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https://docs.sqlalchemy.org/en/20/orm/basic_relationships.html</a:t>
            </a:r>
            <a:r>
              <a:rPr lang="ru">
                <a:solidFill>
                  <a:schemeClr val="dk1"/>
                </a:solidFill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SqlAlchemy </a:t>
            </a:r>
            <a:r>
              <a:rPr lang="ru">
                <a:solidFill>
                  <a:schemeClr val="dk1"/>
                </a:solidFill>
              </a:rPr>
              <a:t>cоздавать промежуточную таблицу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student_courses</a:t>
            </a:r>
            <a:r>
              <a:rPr lang="ru">
                <a:solidFill>
                  <a:schemeClr val="dk1"/>
                </a:solidFill>
              </a:rPr>
              <a:t> нужно явно.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ef665286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3ef665286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Наглядный пример Many-to-Many тут: </a:t>
            </a:r>
            <a:r>
              <a:rPr lang="ru" u="sng">
                <a:solidFill>
                  <a:schemeClr val="hlink"/>
                </a:solidFill>
                <a:hlinkClick r:id="rId2"/>
              </a:rPr>
              <a:t>https://dbdiagram.io/d/[demo]many-to-many-67cf74c575d75cc84492fb57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ef6652867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3ef6652867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515152" y="2046425"/>
            <a:ext cx="6984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Inter SemiBold"/>
              <a:buNone/>
              <a:defRPr sz="5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descr="preencoded.pn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12342" r="0" t="0"/>
          <a:stretch/>
        </p:blipFill>
        <p:spPr>
          <a:xfrm rot="-5400000">
            <a:off x="5384918" y="1385137"/>
            <a:ext cx="5151500" cy="23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025" y="476250"/>
            <a:ext cx="230370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SECTION_HEADER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2" name="Google Shape;1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/>
          <p:nvPr>
            <p:ph idx="1" type="body"/>
          </p:nvPr>
        </p:nvSpPr>
        <p:spPr>
          <a:xfrm>
            <a:off x="432000" y="154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6" name="Google Shape;1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">
  <p:cSld name="TITLE_AND_BODY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432000" y="950400"/>
            <a:ext cx="7105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2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 и текст">
  <p:cSld name="TITLE_AND_BODY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432000" y="154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>
            <p:ph idx="2" type="subTitle"/>
          </p:nvPr>
        </p:nvSpPr>
        <p:spPr>
          <a:xfrm>
            <a:off x="432000" y="950400"/>
            <a:ext cx="7105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2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311700" y="215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FFFFFF"/>
                </a:solidFill>
              </a:rPr>
              <a:t>Работа в сессионном зале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44850" y="2136700"/>
            <a:ext cx="606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+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1">
  <p:cSld name="TITLE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3" name="Google Shape;13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еподаватель">
  <p:cSld name="CUSTOM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028" y="0"/>
            <a:ext cx="38458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1057275"/>
            <a:ext cx="28384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476250"/>
            <a:ext cx="1447473" cy="266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809751"/>
            <a:ext cx="1922238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664187" y="525574"/>
            <a:ext cx="1071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985886" y="1057275"/>
            <a:ext cx="4833000" cy="3056100"/>
          </a:xfrm>
          <a:prstGeom prst="roundRect">
            <a:avLst>
              <a:gd fmla="val 394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6691726" y="3347563"/>
            <a:ext cx="2453598" cy="1796682"/>
            <a:chOff x="12341323" y="5932463"/>
            <a:chExt cx="5946676" cy="4354538"/>
          </a:xfrm>
        </p:grpSpPr>
        <p:pic>
          <p:nvPicPr>
            <p:cNvPr descr="preencoded.png" id="22" name="Google Shape;22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3" name="Google Shape;23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4" name="Google Shape;24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25;p3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3"/>
          <p:cNvSpPr txBox="1"/>
          <p:nvPr/>
        </p:nvSpPr>
        <p:spPr>
          <a:xfrm>
            <a:off x="975225" y="2567308"/>
            <a:ext cx="1840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descr="фото преподавателя" id="28" name="Google Shape;28;p3"/>
          <p:cNvSpPr/>
          <p:nvPr>
            <p:ph idx="2" type="pic"/>
          </p:nvPr>
        </p:nvSpPr>
        <p:spPr>
          <a:xfrm>
            <a:off x="589700" y="1191050"/>
            <a:ext cx="2613600" cy="33339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4200700" y="768800"/>
            <a:ext cx="3348900" cy="10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4200700" y="2074875"/>
            <a:ext cx="3348900" cy="29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0]">
  <p:cSld name="CUSTOM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" name="Google Shape;33;p4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36" name="Google Shape;3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2] 2">
  <p:cSld name="CUSTOM_2_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" name="Google Shape;40;p5"/>
          <p:cNvCxnSpPr>
            <a:stCxn id="39" idx="1"/>
            <a:endCxn id="38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1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" name="Google Shape;43;p5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45" name="Google Shape;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3]">
  <p:cSld name="CUSTOM_2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" name="Google Shape;49;p6"/>
          <p:cNvCxnSpPr>
            <a:stCxn id="48" idx="1"/>
            <a:endCxn id="47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1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0" name="Google Shape;50;p6"/>
          <p:cNvSpPr/>
          <p:nvPr/>
        </p:nvSpPr>
        <p:spPr>
          <a:xfrm>
            <a:off x="1138725" y="23694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" name="Google Shape;51;p6"/>
          <p:cNvCxnSpPr/>
          <p:nvPr/>
        </p:nvCxnSpPr>
        <p:spPr>
          <a:xfrm flipH="1" rot="10800000">
            <a:off x="1138125" y="1997777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53" name="Google Shape;5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6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56" name="Google Shape;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4]">
  <p:cSld name="CUSTOM_2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" name="Google Shape;62;p7"/>
          <p:cNvCxnSpPr>
            <a:stCxn id="59" idx="1"/>
            <a:endCxn id="58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3" name="Google Shape;63;p7"/>
          <p:cNvCxnSpPr>
            <a:stCxn id="59" idx="1"/>
            <a:endCxn id="60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" name="Google Shape;64;p7"/>
          <p:cNvCxnSpPr>
            <a:stCxn id="60" idx="1"/>
            <a:endCxn id="61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66" name="Google Shape;6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7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69" name="Google Shape;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5]">
  <p:cSld name="CUSTOM_2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" name="Google Shape;75;p8"/>
          <p:cNvCxnSpPr>
            <a:stCxn id="72" idx="1"/>
            <a:endCxn id="71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6" name="Google Shape;76;p8"/>
          <p:cNvCxnSpPr>
            <a:stCxn id="72" idx="1"/>
            <a:endCxn id="73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7" name="Google Shape;77;p8"/>
          <p:cNvCxnSpPr>
            <a:stCxn id="73" idx="1"/>
            <a:endCxn id="74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" name="Google Shape;78;p8"/>
          <p:cNvCxnSpPr/>
          <p:nvPr/>
        </p:nvCxnSpPr>
        <p:spPr>
          <a:xfrm>
            <a:off x="1138125" y="31581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9" name="Google Shape;79;p8"/>
          <p:cNvSpPr/>
          <p:nvPr/>
        </p:nvSpPr>
        <p:spPr>
          <a:xfrm>
            <a:off x="1138125" y="3550229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81" name="Google Shape;8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8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84" name="Google Shape;8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6] ">
  <p:cSld name="CUSTOM_2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9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9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Google Shape;90;p9"/>
          <p:cNvCxnSpPr>
            <a:stCxn id="87" idx="1"/>
            <a:endCxn id="86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1" name="Google Shape;91;p9"/>
          <p:cNvCxnSpPr>
            <a:stCxn id="87" idx="1"/>
            <a:endCxn id="88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2" name="Google Shape;92;p9"/>
          <p:cNvCxnSpPr>
            <a:stCxn id="88" idx="1"/>
            <a:endCxn id="89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/>
          <p:cNvCxnSpPr/>
          <p:nvPr/>
        </p:nvCxnSpPr>
        <p:spPr>
          <a:xfrm>
            <a:off x="1138125" y="31581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4" name="Google Shape;94;p9"/>
          <p:cNvSpPr/>
          <p:nvPr/>
        </p:nvSpPr>
        <p:spPr>
          <a:xfrm>
            <a:off x="1138125" y="3550229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" name="Google Shape;95;p9"/>
          <p:cNvCxnSpPr/>
          <p:nvPr/>
        </p:nvCxnSpPr>
        <p:spPr>
          <a:xfrm>
            <a:off x="1138125" y="37383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6" name="Google Shape;96;p9"/>
          <p:cNvSpPr/>
          <p:nvPr/>
        </p:nvSpPr>
        <p:spPr>
          <a:xfrm>
            <a:off x="1138125" y="413040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9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98" name="Google Shape;9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p9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101" name="Google Shape;10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тема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0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Inter SemiBold"/>
              <a:buNone/>
              <a:defRPr sz="12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" name="Google Shape;106;p10"/>
          <p:cNvSpPr txBox="1"/>
          <p:nvPr>
            <p:ph idx="1" type="subTitle"/>
          </p:nvPr>
        </p:nvSpPr>
        <p:spPr>
          <a:xfrm>
            <a:off x="2495350" y="1220900"/>
            <a:ext cx="6126000" cy="20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"/>
              <a:buNone/>
              <a:defRPr b="1" sz="4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2000" y="360000"/>
            <a:ext cx="709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2000" y="1548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preencoded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ctrTitle"/>
          </p:nvPr>
        </p:nvSpPr>
        <p:spPr>
          <a:xfrm>
            <a:off x="515152" y="2046425"/>
            <a:ext cx="6984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</a:t>
            </a:r>
            <a:r>
              <a:rPr lang="ru"/>
              <a:t>ипы отношений в базах данных</a:t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647100" y="534688"/>
            <a:ext cx="1986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API. Lesson 11</a:t>
            </a:r>
            <a:endParaRPr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1</a:t>
            </a:r>
            <a:endParaRPr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432000" y="360000"/>
            <a:ext cx="7105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Задача: добавить категорию</a:t>
            </a:r>
            <a:endParaRPr sz="2800"/>
          </a:p>
        </p:txBody>
      </p:sp>
      <p:sp>
        <p:nvSpPr>
          <p:cNvPr id="199" name="Google Shape;199;p28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Category</a:t>
            </a:r>
            <a:endParaRPr/>
          </a:p>
        </p:txBody>
      </p:sp>
      <p:pic>
        <p:nvPicPr>
          <p:cNvPr id="200" name="Google Shape;200;p28" title="2025-03-11_05-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69975"/>
            <a:ext cx="2062115" cy="336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3025800" y="1483300"/>
            <a:ext cx="38931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Для лучшей классификации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</a:rPr>
              <a:t>Для удобного поиска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432000" y="360000"/>
            <a:ext cx="7105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Задача: добавить категорию</a:t>
            </a:r>
            <a:endParaRPr sz="2800"/>
          </a:p>
        </p:txBody>
      </p:sp>
      <p:sp>
        <p:nvSpPr>
          <p:cNvPr id="207" name="Google Shape;207;p29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Category</a:t>
            </a:r>
            <a:endParaRPr/>
          </a:p>
        </p:txBody>
      </p:sp>
      <p:pic>
        <p:nvPicPr>
          <p:cNvPr id="208" name="Google Shape;208;p29" title="2025-03-11_05-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69975"/>
            <a:ext cx="2062115" cy="336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3025800" y="1483300"/>
            <a:ext cx="38931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Реализация: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ru" sz="1600">
                <a:solidFill>
                  <a:schemeClr val="dk1"/>
                </a:solidFill>
              </a:rPr>
              <a:t>Создать модель SqlAlchemy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миграцию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Применить миграцию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Изменить схемы(shemas)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Изменить функции обработчики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Протестировать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432000" y="360000"/>
            <a:ext cx="7105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Задача: добавить категорию</a:t>
            </a:r>
            <a:endParaRPr sz="2800"/>
          </a:p>
        </p:txBody>
      </p:sp>
      <p:sp>
        <p:nvSpPr>
          <p:cNvPr id="215" name="Google Shape;215;p30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Category</a:t>
            </a:r>
            <a:endParaRPr/>
          </a:p>
        </p:txBody>
      </p:sp>
      <p:pic>
        <p:nvPicPr>
          <p:cNvPr id="216" name="Google Shape;216;p30" title="2025-03-11_05-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69975"/>
            <a:ext cx="2062115" cy="336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3025800" y="1483300"/>
            <a:ext cx="38931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Реализация: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модель SqlAlchemy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ru" sz="1600">
                <a:solidFill>
                  <a:schemeClr val="dk1"/>
                </a:solidFill>
              </a:rPr>
              <a:t>Создать миграцию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ru" sz="1600">
                <a:solidFill>
                  <a:schemeClr val="dk1"/>
                </a:solidFill>
              </a:rPr>
              <a:t>Применить миграцию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Изменить схемы(shemas)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Изменить функции обработчики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Протестировать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432000" y="360000"/>
            <a:ext cx="7105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Задача: добавить категорию</a:t>
            </a:r>
            <a:endParaRPr sz="2800"/>
          </a:p>
        </p:txBody>
      </p:sp>
      <p:sp>
        <p:nvSpPr>
          <p:cNvPr id="223" name="Google Shape;223;p31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с миграциями</a:t>
            </a:r>
            <a:endParaRPr/>
          </a:p>
        </p:txBody>
      </p:sp>
      <p:graphicFrame>
        <p:nvGraphicFramePr>
          <p:cNvPr id="224" name="Google Shape;224;p31"/>
          <p:cNvGraphicFramePr/>
          <p:nvPr/>
        </p:nvGraphicFramePr>
        <p:xfrm>
          <a:off x="476250" y="163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{3E3EBD0A-2933-4C5A-BE1C-F62D3B013C72}</a:tableStyleId>
              </a:tblPr>
              <a:tblGrid>
                <a:gridCol w="474275"/>
                <a:gridCol w="936550"/>
                <a:gridCol w="2932575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id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name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description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lost_date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location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Зонтик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красный потертый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22.11.2024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возле дома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Часы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наручные часы с трещиной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12.10.2023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возле метро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432000" y="360000"/>
            <a:ext cx="7105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Задача: добавить категорию</a:t>
            </a:r>
            <a:endParaRPr sz="2800"/>
          </a:p>
        </p:txBody>
      </p:sp>
      <p:sp>
        <p:nvSpPr>
          <p:cNvPr id="230" name="Google Shape;230;p32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с миграциями</a:t>
            </a:r>
            <a:endParaRPr/>
          </a:p>
        </p:txBody>
      </p:sp>
      <p:graphicFrame>
        <p:nvGraphicFramePr>
          <p:cNvPr id="231" name="Google Shape;231;p32"/>
          <p:cNvGraphicFramePr/>
          <p:nvPr/>
        </p:nvGraphicFramePr>
        <p:xfrm>
          <a:off x="476250" y="163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{3E3EBD0A-2933-4C5A-BE1C-F62D3B013C72}</a:tableStyleId>
              </a:tblPr>
              <a:tblGrid>
                <a:gridCol w="442650"/>
                <a:gridCol w="874075"/>
                <a:gridCol w="2737000"/>
                <a:gridCol w="1351250"/>
                <a:gridCol w="1351250"/>
                <a:gridCol w="1351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id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name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description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lost_date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location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category_id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Зонтик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красный потертый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22.11.2024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возле дома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???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Часы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наручные часы с трещиной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12.10.2023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возле метро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???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432000" y="360000"/>
            <a:ext cx="7105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Задача: добавить категорию</a:t>
            </a:r>
            <a:endParaRPr sz="2800"/>
          </a:p>
        </p:txBody>
      </p:sp>
      <p:sp>
        <p:nvSpPr>
          <p:cNvPr id="237" name="Google Shape;237;p33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с миграциями</a:t>
            </a:r>
            <a:endParaRPr/>
          </a:p>
        </p:txBody>
      </p:sp>
      <p:graphicFrame>
        <p:nvGraphicFramePr>
          <p:cNvPr id="238" name="Google Shape;238;p33"/>
          <p:cNvGraphicFramePr/>
          <p:nvPr/>
        </p:nvGraphicFramePr>
        <p:xfrm>
          <a:off x="476250" y="163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{3E3EBD0A-2933-4C5A-BE1C-F62D3B013C72}</a:tableStyleId>
              </a:tblPr>
              <a:tblGrid>
                <a:gridCol w="442650"/>
                <a:gridCol w="874075"/>
                <a:gridCol w="2737000"/>
                <a:gridCol w="1351250"/>
                <a:gridCol w="1351250"/>
                <a:gridCol w="1351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id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name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description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lost_date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location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category_id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Зонтик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красный потертый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22.11.2024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возле дома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null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Часы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наручные часы с трещиной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12.10.2023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возле метро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null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title"/>
          </p:nvPr>
        </p:nvSpPr>
        <p:spPr>
          <a:xfrm>
            <a:off x="432000" y="360000"/>
            <a:ext cx="7105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Задача: добавить категорию</a:t>
            </a:r>
            <a:endParaRPr sz="2800"/>
          </a:p>
        </p:txBody>
      </p:sp>
      <p:sp>
        <p:nvSpPr>
          <p:cNvPr id="244" name="Google Shape;244;p34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с миграциями</a:t>
            </a:r>
            <a:endParaRPr/>
          </a:p>
        </p:txBody>
      </p:sp>
      <p:graphicFrame>
        <p:nvGraphicFramePr>
          <p:cNvPr id="245" name="Google Shape;245;p34"/>
          <p:cNvGraphicFramePr/>
          <p:nvPr/>
        </p:nvGraphicFramePr>
        <p:xfrm>
          <a:off x="476250" y="163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{3E3EBD0A-2933-4C5A-BE1C-F62D3B013C72}</a:tableStyleId>
              </a:tblPr>
              <a:tblGrid>
                <a:gridCol w="442650"/>
                <a:gridCol w="874075"/>
                <a:gridCol w="2737000"/>
                <a:gridCol w="1351250"/>
                <a:gridCol w="1351250"/>
                <a:gridCol w="1351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id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name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description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lost_date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location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category_id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Зонтик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красный потертый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22.11.2024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возле дома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null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Часы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наручные часы с трещиной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12.10.2023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возле метро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null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6" name="Google Shape;246;p34"/>
          <p:cNvSpPr/>
          <p:nvPr/>
        </p:nvSpPr>
        <p:spPr>
          <a:xfrm>
            <a:off x="7160650" y="2894400"/>
            <a:ext cx="1803300" cy="871500"/>
          </a:xfrm>
          <a:prstGeom prst="wedgeEllipseCallout">
            <a:avLst>
              <a:gd fmla="val -33383" name="adj1"/>
              <a:gd fmla="val -75932" name="adj2"/>
            </a:avLst>
          </a:prstGeom>
          <a:solidFill>
            <a:srgbClr val="FFAB4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</a:rPr>
              <a:t>Варианты решения?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432000" y="360000"/>
            <a:ext cx="7105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Задача: добавить категорию</a:t>
            </a:r>
            <a:endParaRPr sz="2800"/>
          </a:p>
        </p:txBody>
      </p:sp>
      <p:sp>
        <p:nvSpPr>
          <p:cNvPr id="252" name="Google Shape;252;p35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с миграциями</a:t>
            </a:r>
            <a:endParaRPr/>
          </a:p>
        </p:txBody>
      </p:sp>
      <p:graphicFrame>
        <p:nvGraphicFramePr>
          <p:cNvPr id="253" name="Google Shape;253;p35"/>
          <p:cNvGraphicFramePr/>
          <p:nvPr/>
        </p:nvGraphicFramePr>
        <p:xfrm>
          <a:off x="476250" y="163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{3E3EBD0A-2933-4C5A-BE1C-F62D3B013C72}</a:tableStyleId>
              </a:tblPr>
              <a:tblGrid>
                <a:gridCol w="442650"/>
                <a:gridCol w="874075"/>
                <a:gridCol w="2737000"/>
                <a:gridCol w="1351250"/>
                <a:gridCol w="1351250"/>
                <a:gridCol w="1351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id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name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description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lost_date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location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category_id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Зонтик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красный потертый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22.11.2024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возле дома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null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Часы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наручные часы с трещиной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12.10.2023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возле метро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null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4" name="Google Shape;254;p35"/>
          <p:cNvSpPr txBox="1"/>
          <p:nvPr/>
        </p:nvSpPr>
        <p:spPr>
          <a:xfrm>
            <a:off x="498650" y="3032600"/>
            <a:ext cx="7199700" cy="15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Варианты решения: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Добавление category_id с nullable=True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Установка значения по умолчанию при миграции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Использование Alembic операторов (для более сложных сценариев)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432000" y="360000"/>
            <a:ext cx="7105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Задача: добавить категорию</a:t>
            </a:r>
            <a:endParaRPr sz="2800"/>
          </a:p>
        </p:txBody>
      </p:sp>
      <p:sp>
        <p:nvSpPr>
          <p:cNvPr id="260" name="Google Shape;260;p36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Category</a:t>
            </a:r>
            <a:endParaRPr/>
          </a:p>
        </p:txBody>
      </p:sp>
      <p:pic>
        <p:nvPicPr>
          <p:cNvPr id="261" name="Google Shape;261;p36" title="2025-03-11_05-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69975"/>
            <a:ext cx="2062115" cy="336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6"/>
          <p:cNvSpPr txBox="1"/>
          <p:nvPr/>
        </p:nvSpPr>
        <p:spPr>
          <a:xfrm>
            <a:off x="3025800" y="1483300"/>
            <a:ext cx="38931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Реализация: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модель SqlAlchemy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миграцию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Применить миграцию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ru" sz="1600">
                <a:solidFill>
                  <a:schemeClr val="dk1"/>
                </a:solidFill>
              </a:rPr>
              <a:t>Изменить схемы(shemas)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Изменить функции обработчики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Протестировать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type="title"/>
          </p:nvPr>
        </p:nvSpPr>
        <p:spPr>
          <a:xfrm>
            <a:off x="432000" y="360000"/>
            <a:ext cx="7105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Задача: добавить категорию</a:t>
            </a:r>
            <a:endParaRPr sz="2800"/>
          </a:p>
        </p:txBody>
      </p:sp>
      <p:sp>
        <p:nvSpPr>
          <p:cNvPr id="268" name="Google Shape;268;p37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Доработка схемы</a:t>
            </a:r>
            <a:endParaRPr/>
          </a:p>
        </p:txBody>
      </p:sp>
      <p:graphicFrame>
        <p:nvGraphicFramePr>
          <p:cNvPr id="269" name="Google Shape;269;p37"/>
          <p:cNvGraphicFramePr/>
          <p:nvPr/>
        </p:nvGraphicFramePr>
        <p:xfrm>
          <a:off x="432000" y="154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{3E3EBD0A-2933-4C5A-BE1C-F62D3B013C72}</a:tableStyleId>
              </a:tblPr>
              <a:tblGrid>
                <a:gridCol w="723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class </a:t>
                      </a:r>
                      <a:r>
                        <a:rPr lang="ru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LostItemBase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(BaseModel):</a:t>
                      </a:r>
                      <a:endParaRPr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category_id: </a:t>
                      </a:r>
                      <a:r>
                        <a:rPr lang="ru">
                          <a:solidFill>
                            <a:srgbClr val="000080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endParaRPr>
                        <a:solidFill>
                          <a:srgbClr val="000080"/>
                        </a:solidFill>
                        <a:highlight>
                          <a:srgbClr val="D9EAD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name: </a:t>
                      </a:r>
                      <a:r>
                        <a:rPr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</a:t>
                      </a:r>
                      <a:endParaRPr>
                        <a:solidFill>
                          <a:srgbClr val="000080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description: </a:t>
                      </a:r>
                      <a:r>
                        <a:rPr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 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</a:t>
                      </a: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None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lost_date: </a:t>
                      </a:r>
                      <a:r>
                        <a:rPr lang="ru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datetime 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</a:t>
                      </a: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None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location: </a:t>
                      </a:r>
                      <a:r>
                        <a:rPr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1072800" y="1213200"/>
            <a:ext cx="3523500" cy="21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Повторение: виды связей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Добавление категорий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Практика часть 1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Практика часть 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432000" y="360000"/>
            <a:ext cx="7105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Задача: добавить категорию</a:t>
            </a:r>
            <a:endParaRPr sz="2800"/>
          </a:p>
        </p:txBody>
      </p:sp>
      <p:sp>
        <p:nvSpPr>
          <p:cNvPr id="275" name="Google Shape;275;p38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Category</a:t>
            </a:r>
            <a:endParaRPr/>
          </a:p>
        </p:txBody>
      </p:sp>
      <p:pic>
        <p:nvPicPr>
          <p:cNvPr id="276" name="Google Shape;276;p38" title="2025-03-11_05-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69975"/>
            <a:ext cx="2062115" cy="336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3025800" y="1483300"/>
            <a:ext cx="39723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Реализация: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модель SqlAlchemy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миграцию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Применить миграцию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Изменить схемы(shemas)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ru" sz="1600">
                <a:solidFill>
                  <a:schemeClr val="dk1"/>
                </a:solidFill>
              </a:rPr>
              <a:t>Изменить функции обработчики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Протестировать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432000" y="360000"/>
            <a:ext cx="7105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Задача: добавить категорию</a:t>
            </a:r>
            <a:endParaRPr sz="2800"/>
          </a:p>
        </p:txBody>
      </p:sp>
      <p:sp>
        <p:nvSpPr>
          <p:cNvPr id="283" name="Google Shape;283;p39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Category</a:t>
            </a:r>
            <a:endParaRPr/>
          </a:p>
        </p:txBody>
      </p:sp>
      <p:pic>
        <p:nvPicPr>
          <p:cNvPr id="284" name="Google Shape;284;p39" title="2025-03-11_05-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69975"/>
            <a:ext cx="2062115" cy="336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9"/>
          <p:cNvSpPr txBox="1"/>
          <p:nvPr/>
        </p:nvSpPr>
        <p:spPr>
          <a:xfrm>
            <a:off x="3025800" y="1483300"/>
            <a:ext cx="39723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Реализация: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модель SqlAlchemy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миграцию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Применить миграцию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Изменить схемы(shemas)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Изменить функции обработчики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ru" sz="1600">
                <a:solidFill>
                  <a:schemeClr val="dk1"/>
                </a:solidFill>
              </a:rPr>
              <a:t>Протестировать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0000"/>
              <a:t>2.1</a:t>
            </a:r>
            <a:endParaRPr sz="10000"/>
          </a:p>
        </p:txBody>
      </p:sp>
      <p:sp>
        <p:nvSpPr>
          <p:cNvPr id="291" name="Google Shape;291;p40"/>
          <p:cNvSpPr txBox="1"/>
          <p:nvPr>
            <p:ph idx="1" type="subTitle"/>
          </p:nvPr>
        </p:nvSpPr>
        <p:spPr>
          <a:xfrm>
            <a:off x="2495350" y="1220900"/>
            <a:ext cx="61260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Добавление категорий</a:t>
            </a:r>
            <a:endParaRPr sz="4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 часть-1</a:t>
            </a:r>
            <a:endParaRPr/>
          </a:p>
        </p:txBody>
      </p:sp>
      <p:sp>
        <p:nvSpPr>
          <p:cNvPr id="297" name="Google Shape;297;p41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Добавление категорий к </a:t>
            </a:r>
            <a:r>
              <a:rPr lang="ru" u="sng"/>
              <a:t>найденным вещам</a:t>
            </a:r>
            <a:endParaRPr u="sng"/>
          </a:p>
        </p:txBody>
      </p:sp>
      <p:pic>
        <p:nvPicPr>
          <p:cNvPr id="298" name="Google Shape;298;p41" title="2025-03-11_06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50" y="1473600"/>
            <a:ext cx="2073716" cy="33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1"/>
          <p:cNvSpPr txBox="1"/>
          <p:nvPr/>
        </p:nvSpPr>
        <p:spPr>
          <a:xfrm>
            <a:off x="3025800" y="1483300"/>
            <a:ext cx="38931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</a:rPr>
              <a:t>Реализация</a:t>
            </a:r>
            <a:r>
              <a:rPr lang="ru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модель SqlAlchemy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миграцию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Применить миграцию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Протестировать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0000"/>
              <a:t>3</a:t>
            </a:r>
            <a:endParaRPr sz="10000"/>
          </a:p>
        </p:txBody>
      </p:sp>
      <p:sp>
        <p:nvSpPr>
          <p:cNvPr id="305" name="Google Shape;305;p42"/>
          <p:cNvSpPr txBox="1"/>
          <p:nvPr>
            <p:ph idx="1" type="subTitle"/>
          </p:nvPr>
        </p:nvSpPr>
        <p:spPr>
          <a:xfrm>
            <a:off x="2495350" y="1220900"/>
            <a:ext cx="61260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CRUD для категорий</a:t>
            </a:r>
            <a:endParaRPr sz="4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Схема </a:t>
            </a:r>
            <a:endParaRPr/>
          </a:p>
        </p:txBody>
      </p:sp>
      <p:sp>
        <p:nvSpPr>
          <p:cNvPr id="311" name="Google Shape;311;p43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CRUD для </a:t>
            </a:r>
            <a:r>
              <a:rPr lang="ru"/>
              <a:t>Категорий</a:t>
            </a:r>
            <a:endParaRPr/>
          </a:p>
        </p:txBody>
      </p:sp>
      <p:grpSp>
        <p:nvGrpSpPr>
          <p:cNvPr id="312" name="Google Shape;312;p43"/>
          <p:cNvGrpSpPr/>
          <p:nvPr/>
        </p:nvGrpSpPr>
        <p:grpSpPr>
          <a:xfrm>
            <a:off x="508244" y="1637475"/>
            <a:ext cx="6193958" cy="523200"/>
            <a:chOff x="1498450" y="1684050"/>
            <a:chExt cx="5389800" cy="523200"/>
          </a:xfrm>
        </p:grpSpPr>
        <p:sp>
          <p:nvSpPr>
            <p:cNvPr id="313" name="Google Shape;313;p43"/>
            <p:cNvSpPr/>
            <p:nvPr/>
          </p:nvSpPr>
          <p:spPr>
            <a:xfrm>
              <a:off x="1498450" y="1684050"/>
              <a:ext cx="5389800" cy="5232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dk1"/>
                  </a:solidFill>
                </a:rPr>
                <a:t>/categories/</a:t>
              </a:r>
              <a:r>
                <a:rPr lang="ru" sz="1600">
                  <a:solidFill>
                    <a:schemeClr val="dk1"/>
                  </a:solidFill>
                </a:rPr>
                <a:t> - получение списка всех категорий</a:t>
              </a:r>
              <a:endParaRPr/>
            </a:p>
          </p:txBody>
        </p:sp>
        <p:sp>
          <p:nvSpPr>
            <p:cNvPr id="314" name="Google Shape;314;p43"/>
            <p:cNvSpPr/>
            <p:nvPr/>
          </p:nvSpPr>
          <p:spPr>
            <a:xfrm>
              <a:off x="1571657" y="1746000"/>
              <a:ext cx="751800" cy="399300"/>
            </a:xfrm>
            <a:prstGeom prst="roundRect">
              <a:avLst>
                <a:gd fmla="val 16667" name="adj"/>
              </a:avLst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lt1"/>
                  </a:solidFill>
                </a:rPr>
                <a:t>GET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15" name="Google Shape;315;p43"/>
          <p:cNvGrpSpPr/>
          <p:nvPr/>
        </p:nvGrpSpPr>
        <p:grpSpPr>
          <a:xfrm>
            <a:off x="508244" y="2244700"/>
            <a:ext cx="6193958" cy="523200"/>
            <a:chOff x="1498450" y="1684050"/>
            <a:chExt cx="5389800" cy="523200"/>
          </a:xfrm>
        </p:grpSpPr>
        <p:sp>
          <p:nvSpPr>
            <p:cNvPr id="316" name="Google Shape;316;p43"/>
            <p:cNvSpPr/>
            <p:nvPr/>
          </p:nvSpPr>
          <p:spPr>
            <a:xfrm>
              <a:off x="1498450" y="1684050"/>
              <a:ext cx="5389800" cy="5232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dk1"/>
                  </a:solidFill>
                </a:rPr>
                <a:t>/</a:t>
              </a:r>
              <a:r>
                <a:rPr b="1" lang="ru" sz="1600">
                  <a:solidFill>
                    <a:schemeClr val="dk1"/>
                  </a:solidFill>
                </a:rPr>
                <a:t>categories</a:t>
              </a:r>
              <a:r>
                <a:rPr b="1" lang="ru" sz="1600">
                  <a:solidFill>
                    <a:schemeClr val="dk1"/>
                  </a:solidFill>
                </a:rPr>
                <a:t>/{id}/</a:t>
              </a:r>
              <a:r>
                <a:rPr lang="ru" sz="1600">
                  <a:solidFill>
                    <a:schemeClr val="dk1"/>
                  </a:solidFill>
                </a:rPr>
                <a:t> - конкретный категорий по id</a:t>
              </a:r>
              <a:endParaRPr/>
            </a:p>
          </p:txBody>
        </p:sp>
        <p:sp>
          <p:nvSpPr>
            <p:cNvPr id="317" name="Google Shape;317;p43"/>
            <p:cNvSpPr/>
            <p:nvPr/>
          </p:nvSpPr>
          <p:spPr>
            <a:xfrm>
              <a:off x="1571657" y="1746000"/>
              <a:ext cx="751800" cy="399300"/>
            </a:xfrm>
            <a:prstGeom prst="roundRect">
              <a:avLst>
                <a:gd fmla="val 16667" name="adj"/>
              </a:avLst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lt1"/>
                  </a:solidFill>
                </a:rPr>
                <a:t>GET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18" name="Google Shape;318;p43"/>
          <p:cNvGrpSpPr/>
          <p:nvPr/>
        </p:nvGrpSpPr>
        <p:grpSpPr>
          <a:xfrm>
            <a:off x="508244" y="2851925"/>
            <a:ext cx="6193958" cy="523200"/>
            <a:chOff x="1498450" y="1684050"/>
            <a:chExt cx="5389800" cy="523200"/>
          </a:xfrm>
        </p:grpSpPr>
        <p:sp>
          <p:nvSpPr>
            <p:cNvPr id="319" name="Google Shape;319;p43"/>
            <p:cNvSpPr/>
            <p:nvPr/>
          </p:nvSpPr>
          <p:spPr>
            <a:xfrm>
              <a:off x="1498450" y="1684050"/>
              <a:ext cx="5389800" cy="5232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dk1"/>
                  </a:solidFill>
                </a:rPr>
                <a:t>/</a:t>
              </a:r>
              <a:r>
                <a:rPr b="1" lang="ru" sz="1600">
                  <a:solidFill>
                    <a:schemeClr val="dk1"/>
                  </a:solidFill>
                </a:rPr>
                <a:t>categories</a:t>
              </a:r>
              <a:r>
                <a:rPr b="1" lang="ru" sz="1600">
                  <a:solidFill>
                    <a:schemeClr val="dk1"/>
                  </a:solidFill>
                </a:rPr>
                <a:t>/</a:t>
              </a:r>
              <a:r>
                <a:rPr lang="ru" sz="1600">
                  <a:solidFill>
                    <a:schemeClr val="dk1"/>
                  </a:solidFill>
                </a:rPr>
                <a:t> - создание новой категории</a:t>
              </a:r>
              <a:endParaRPr/>
            </a:p>
          </p:txBody>
        </p:sp>
        <p:sp>
          <p:nvSpPr>
            <p:cNvPr id="320" name="Google Shape;320;p43"/>
            <p:cNvSpPr/>
            <p:nvPr/>
          </p:nvSpPr>
          <p:spPr>
            <a:xfrm>
              <a:off x="1571657" y="1746000"/>
              <a:ext cx="751800" cy="3993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lt1"/>
                  </a:solidFill>
                </a:rPr>
                <a:t>POST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21" name="Google Shape;321;p43"/>
          <p:cNvGrpSpPr/>
          <p:nvPr/>
        </p:nvGrpSpPr>
        <p:grpSpPr>
          <a:xfrm>
            <a:off x="508200" y="3459150"/>
            <a:ext cx="6193800" cy="523200"/>
            <a:chOff x="1498450" y="1684050"/>
            <a:chExt cx="6193800" cy="523200"/>
          </a:xfrm>
        </p:grpSpPr>
        <p:sp>
          <p:nvSpPr>
            <p:cNvPr id="322" name="Google Shape;322;p43"/>
            <p:cNvSpPr/>
            <p:nvPr/>
          </p:nvSpPr>
          <p:spPr>
            <a:xfrm>
              <a:off x="1498450" y="1684050"/>
              <a:ext cx="6193800" cy="5232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500">
                  <a:solidFill>
                    <a:schemeClr val="dk1"/>
                  </a:solidFill>
                </a:rPr>
                <a:t>/</a:t>
              </a:r>
              <a:r>
                <a:rPr b="1" lang="ru" sz="1600">
                  <a:solidFill>
                    <a:schemeClr val="dk1"/>
                  </a:solidFill>
                </a:rPr>
                <a:t>categories</a:t>
              </a:r>
              <a:r>
                <a:rPr b="1" lang="ru" sz="1500">
                  <a:solidFill>
                    <a:schemeClr val="dk1"/>
                  </a:solidFill>
                </a:rPr>
                <a:t>/{id}/</a:t>
              </a:r>
              <a:r>
                <a:rPr lang="ru" sz="1500">
                  <a:solidFill>
                    <a:schemeClr val="dk1"/>
                  </a:solidFill>
                </a:rPr>
                <a:t> - обновления информации о категории</a:t>
              </a:r>
              <a:endParaRPr sz="1300"/>
            </a:p>
          </p:txBody>
        </p:sp>
        <p:sp>
          <p:nvSpPr>
            <p:cNvPr id="323" name="Google Shape;323;p43"/>
            <p:cNvSpPr/>
            <p:nvPr/>
          </p:nvSpPr>
          <p:spPr>
            <a:xfrm>
              <a:off x="1571650" y="1746000"/>
              <a:ext cx="864900" cy="3993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lt1"/>
                  </a:solidFill>
                </a:rPr>
                <a:t>PUT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24" name="Google Shape;324;p43"/>
          <p:cNvGrpSpPr/>
          <p:nvPr/>
        </p:nvGrpSpPr>
        <p:grpSpPr>
          <a:xfrm>
            <a:off x="508200" y="4066375"/>
            <a:ext cx="6193800" cy="523200"/>
            <a:chOff x="1498450" y="1684050"/>
            <a:chExt cx="6193800" cy="523200"/>
          </a:xfrm>
        </p:grpSpPr>
        <p:sp>
          <p:nvSpPr>
            <p:cNvPr id="325" name="Google Shape;325;p43"/>
            <p:cNvSpPr/>
            <p:nvPr/>
          </p:nvSpPr>
          <p:spPr>
            <a:xfrm>
              <a:off x="1498450" y="1684050"/>
              <a:ext cx="6193800" cy="523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dk1"/>
                  </a:solidFill>
                </a:rPr>
                <a:t>/</a:t>
              </a:r>
              <a:r>
                <a:rPr b="1" lang="ru" sz="1600">
                  <a:solidFill>
                    <a:schemeClr val="dk1"/>
                  </a:solidFill>
                </a:rPr>
                <a:t>categories</a:t>
              </a:r>
              <a:r>
                <a:rPr b="1" lang="ru" sz="1600">
                  <a:solidFill>
                    <a:schemeClr val="dk1"/>
                  </a:solidFill>
                </a:rPr>
                <a:t>/{id}/</a:t>
              </a:r>
              <a:r>
                <a:rPr lang="ru" sz="1600">
                  <a:solidFill>
                    <a:schemeClr val="dk1"/>
                  </a:solidFill>
                </a:rPr>
                <a:t> - удаление записи о категории</a:t>
              </a:r>
              <a:endParaRPr/>
            </a:p>
          </p:txBody>
        </p:sp>
        <p:sp>
          <p:nvSpPr>
            <p:cNvPr id="326" name="Google Shape;326;p43"/>
            <p:cNvSpPr/>
            <p:nvPr/>
          </p:nvSpPr>
          <p:spPr>
            <a:xfrm>
              <a:off x="1571650" y="1746000"/>
              <a:ext cx="864900" cy="399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300">
                  <a:solidFill>
                    <a:schemeClr val="lt1"/>
                  </a:solidFill>
                </a:rPr>
                <a:t>DELETE</a:t>
              </a:r>
              <a:endParaRPr sz="13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 часть-2</a:t>
            </a:r>
            <a:endParaRPr/>
          </a:p>
        </p:txBody>
      </p:sp>
      <p:sp>
        <p:nvSpPr>
          <p:cNvPr id="332" name="Google Shape;332;p44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CRUD для Категорий</a:t>
            </a:r>
            <a:endParaRPr/>
          </a:p>
        </p:txBody>
      </p:sp>
      <p:sp>
        <p:nvSpPr>
          <p:cNvPr id="333" name="Google Shape;333;p44"/>
          <p:cNvSpPr txBox="1"/>
          <p:nvPr/>
        </p:nvSpPr>
        <p:spPr>
          <a:xfrm>
            <a:off x="4987675" y="1473600"/>
            <a:ext cx="48978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Реализация</a:t>
            </a:r>
            <a:r>
              <a:rPr lang="ru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Создать новый route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Добавить функции обработчики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Создать схемы(schemas) для категорий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AutoNum type="arabicPeriod"/>
            </a:pPr>
            <a:r>
              <a:rPr lang="ru">
                <a:solidFill>
                  <a:schemeClr val="dk1"/>
                </a:solidFill>
              </a:rPr>
              <a:t>Протестировать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4" name="Google Shape;334;p44" title="2025-03-11_06-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50" y="1473600"/>
            <a:ext cx="4652326" cy="2272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151" name="Google Shape;151;p21"/>
          <p:cNvSpPr txBox="1"/>
          <p:nvPr>
            <p:ph idx="1" type="subTitle"/>
          </p:nvPr>
        </p:nvSpPr>
        <p:spPr>
          <a:xfrm>
            <a:off x="2495350" y="1220900"/>
            <a:ext cx="61260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Повторение: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связей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связей</a:t>
            </a:r>
            <a:endParaRPr/>
          </a:p>
        </p:txBody>
      </p:sp>
      <p:sp>
        <p:nvSpPr>
          <p:cNvPr id="157" name="Google Shape;157;p22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One-to-Many</a:t>
            </a:r>
            <a:endParaRPr/>
          </a:p>
        </p:txBody>
      </p:sp>
      <p:graphicFrame>
        <p:nvGraphicFramePr>
          <p:cNvPr id="158" name="Google Shape;158;p22"/>
          <p:cNvGraphicFramePr/>
          <p:nvPr/>
        </p:nvGraphicFramePr>
        <p:xfrm>
          <a:off x="432000" y="147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{3E3EBD0A-2933-4C5A-BE1C-F62D3B013C72}</a:tableStyleId>
              </a:tblPr>
              <a:tblGrid>
                <a:gridCol w="622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class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Author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(Base):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id: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Mapped[int] 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mapped_column(</a:t>
                      </a:r>
                      <a:r>
                        <a:rPr lang="ru" sz="1100">
                          <a:solidFill>
                            <a:srgbClr val="660099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primary_key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ru" sz="11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100">
                          <a:solidFill>
                            <a:srgbClr val="660099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autoincrement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ru" sz="11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name: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Mapped[str]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books: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Mapped[list["Book"]] 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</a:t>
                      </a:r>
                      <a:r>
                        <a:rPr b="1"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relationship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 sz="1100">
                          <a:solidFill>
                            <a:srgbClr val="660099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back_populates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"author"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class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Book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(Base):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id: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Mapped[int] 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mapped_column(</a:t>
                      </a:r>
                      <a:r>
                        <a:rPr lang="ru" sz="1100">
                          <a:solidFill>
                            <a:srgbClr val="660099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primary_key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ru" sz="11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100">
                          <a:solidFill>
                            <a:srgbClr val="660099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autoincrement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ru" sz="11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title: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Mapped[str]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author_id: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Mapped[int] 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mapped_column(ForeignKey(</a:t>
                      </a:r>
                      <a:r>
                        <a:rPr lang="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'authors.id'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author: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Mapped["Author"] 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</a:t>
                      </a:r>
                      <a:r>
                        <a:rPr b="1"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relationship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 sz="1100">
                          <a:solidFill>
                            <a:srgbClr val="660099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back_populates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"books"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9" name="Google Shape;159;p22" title="2025-03-11_04-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150" y="1626000"/>
            <a:ext cx="2185450" cy="2393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связей</a:t>
            </a:r>
            <a:endParaRPr/>
          </a:p>
        </p:txBody>
      </p:sp>
      <p:sp>
        <p:nvSpPr>
          <p:cNvPr id="165" name="Google Shape;165;p23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One-to-One</a:t>
            </a:r>
            <a:endParaRPr/>
          </a:p>
        </p:txBody>
      </p:sp>
      <p:graphicFrame>
        <p:nvGraphicFramePr>
          <p:cNvPr id="166" name="Google Shape;166;p23"/>
          <p:cNvGraphicFramePr/>
          <p:nvPr/>
        </p:nvGraphicFramePr>
        <p:xfrm>
          <a:off x="432000" y="147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{3E3EBD0A-2933-4C5A-BE1C-F62D3B013C72}</a:tableStyleId>
              </a:tblPr>
              <a:tblGrid>
                <a:gridCol w="8364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class </a:t>
                      </a:r>
                      <a:r>
                        <a:rPr lang="ru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Person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(Base):</a:t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id: </a:t>
                      </a:r>
                      <a:r>
                        <a:rPr lang="ru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Mapped[int] 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mapped_column(</a:t>
                      </a:r>
                      <a:r>
                        <a:rPr lang="ru" sz="1200">
                          <a:solidFill>
                            <a:srgbClr val="660099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primary_key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ru" sz="12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200">
                          <a:solidFill>
                            <a:srgbClr val="660099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autoincrement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ru" sz="12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name: </a:t>
                      </a:r>
                      <a:r>
                        <a:rPr lang="ru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Mapped[str]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passport: </a:t>
                      </a:r>
                      <a:r>
                        <a:rPr lang="ru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Mapped["Passport"] 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</a:t>
                      </a:r>
                      <a:r>
                        <a:rPr b="1"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relationship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 sz="1200">
                          <a:solidFill>
                            <a:srgbClr val="660099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back_populates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ru" sz="12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"person"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b="1" lang="ru" sz="1200">
                          <a:solidFill>
                            <a:srgbClr val="660099"/>
                          </a:solidFill>
                          <a:highlight>
                            <a:srgbClr val="FCE5CD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uselist</a:t>
                      </a:r>
                      <a:r>
                        <a:rPr b="1" lang="ru" sz="1200">
                          <a:solidFill>
                            <a:srgbClr val="080808"/>
                          </a:solidFill>
                          <a:highlight>
                            <a:srgbClr val="FCE5CD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b="1" lang="ru" sz="1200">
                          <a:solidFill>
                            <a:srgbClr val="0033B3"/>
                          </a:solidFill>
                          <a:highlight>
                            <a:srgbClr val="FCE5CD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False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class </a:t>
                      </a:r>
                      <a:r>
                        <a:rPr lang="ru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Passport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(Base):</a:t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id: </a:t>
                      </a:r>
                      <a:r>
                        <a:rPr lang="ru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Mapped[int] 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mapped_column(</a:t>
                      </a:r>
                      <a:r>
                        <a:rPr lang="ru" sz="1200">
                          <a:solidFill>
                            <a:srgbClr val="660099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primary_key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ru" sz="12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200">
                          <a:solidFill>
                            <a:srgbClr val="660099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autoincrement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ru" sz="12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number: </a:t>
                      </a:r>
                      <a:r>
                        <a:rPr lang="ru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Mapped[str]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person_id: </a:t>
                      </a:r>
                      <a:r>
                        <a:rPr lang="ru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Mapped[int] 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mapped_column(ForeignKey(</a:t>
                      </a:r>
                      <a:r>
                        <a:rPr lang="ru" sz="12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'persons.id'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), </a:t>
                      </a:r>
                      <a:r>
                        <a:rPr b="1" lang="ru" sz="1200">
                          <a:solidFill>
                            <a:srgbClr val="660099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unique</a:t>
                      </a:r>
                      <a:r>
                        <a:rPr b="1" lang="ru" sz="1200">
                          <a:solidFill>
                            <a:srgbClr val="080808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b="1" lang="ru" sz="1200">
                          <a:solidFill>
                            <a:srgbClr val="0033B3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person: </a:t>
                      </a:r>
                      <a:r>
                        <a:rPr lang="ru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Mapped["Person"] 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</a:t>
                      </a:r>
                      <a:r>
                        <a:rPr b="1"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relationship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 sz="1200">
                          <a:solidFill>
                            <a:srgbClr val="660099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back_populates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ru" sz="12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"passport"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b="1"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__table_args__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(UniqueConstraint(</a:t>
                      </a:r>
                      <a:r>
                        <a:rPr lang="ru" sz="12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'person_id'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),)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связей</a:t>
            </a:r>
            <a:endParaRPr/>
          </a:p>
        </p:txBody>
      </p:sp>
      <p:sp>
        <p:nvSpPr>
          <p:cNvPr id="172" name="Google Shape;172;p24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One-to-One</a:t>
            </a:r>
            <a:endParaRPr/>
          </a:p>
        </p:txBody>
      </p:sp>
      <p:pic>
        <p:nvPicPr>
          <p:cNvPr id="173" name="Google Shape;173;p24" title="2025-03-11_05-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00" y="1438600"/>
            <a:ext cx="2839575" cy="30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связей</a:t>
            </a:r>
            <a:endParaRPr/>
          </a:p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Many-to-Many</a:t>
            </a:r>
            <a:endParaRPr/>
          </a:p>
        </p:txBody>
      </p:sp>
      <p:graphicFrame>
        <p:nvGraphicFramePr>
          <p:cNvPr id="180" name="Google Shape;180;p25"/>
          <p:cNvGraphicFramePr/>
          <p:nvPr/>
        </p:nvGraphicFramePr>
        <p:xfrm>
          <a:off x="432000" y="149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{3E3EBD0A-2933-4C5A-BE1C-F62D3B013C72}</a:tableStyleId>
              </a:tblPr>
              <a:tblGrid>
                <a:gridCol w="6265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student_courses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Table(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"student_courses"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Base.metadata,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Column(</a:t>
                      </a:r>
                      <a:r>
                        <a:rPr lang="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"student_id"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ForeignKey(</a:t>
                      </a:r>
                      <a:r>
                        <a:rPr lang="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"students.id"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), </a:t>
                      </a:r>
                      <a:r>
                        <a:rPr lang="ru" sz="1100">
                          <a:solidFill>
                            <a:srgbClr val="660099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primary_key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ru" sz="11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),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Column(</a:t>
                      </a:r>
                      <a:r>
                        <a:rPr lang="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"course_id"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ForeignKey(</a:t>
                      </a:r>
                      <a:r>
                        <a:rPr lang="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"courses.id"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), </a:t>
                      </a:r>
                      <a:r>
                        <a:rPr lang="ru" sz="1100">
                          <a:solidFill>
                            <a:srgbClr val="660099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primary_key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ru" sz="11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),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class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Student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(Base):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id: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Mapped[int] 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mapped_column(</a:t>
                      </a:r>
                      <a:r>
                        <a:rPr lang="ru" sz="1100">
                          <a:solidFill>
                            <a:srgbClr val="660099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primary_key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ru" sz="11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100">
                          <a:solidFill>
                            <a:srgbClr val="660099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autoincrement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ru" sz="11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name: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Mapped[str]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courses: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Mapped[list["Course"]] 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</a:t>
                      </a:r>
                      <a:r>
                        <a:rPr b="1"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relationship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</a:t>
                      </a:r>
                      <a:r>
                        <a:rPr lang="ru" sz="1100">
                          <a:solidFill>
                            <a:srgbClr val="660099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secondary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b="1" lang="ru" sz="11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student_courses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100">
                          <a:solidFill>
                            <a:srgbClr val="660099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back_populates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"students"</a:t>
                      </a:r>
                      <a:endParaRPr sz="1100">
                        <a:solidFill>
                          <a:srgbClr val="067D17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class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Course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(Base):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id: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Mapped[int] 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mapped_column(</a:t>
                      </a:r>
                      <a:r>
                        <a:rPr lang="ru" sz="1100">
                          <a:solidFill>
                            <a:srgbClr val="660099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primary_key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ru" sz="11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100">
                          <a:solidFill>
                            <a:srgbClr val="660099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autoincrement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ru" sz="11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title: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Mapped[str]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students: </a:t>
                      </a:r>
                      <a:r>
                        <a:rPr lang="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Mapped[list["Student"]] 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</a:t>
                      </a:r>
                      <a:r>
                        <a:rPr b="1"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relationship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endParaRPr sz="11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</a:t>
                      </a:r>
                      <a:r>
                        <a:rPr lang="ru" sz="1100">
                          <a:solidFill>
                            <a:srgbClr val="660099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secondary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b="1" lang="ru" sz="11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student_courses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100">
                          <a:solidFill>
                            <a:srgbClr val="660099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back_populates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"courses"</a:t>
                      </a:r>
                      <a:endParaRPr sz="1100">
                        <a:solidFill>
                          <a:srgbClr val="067D17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связей</a:t>
            </a:r>
            <a:endParaRPr/>
          </a:p>
        </p:txBody>
      </p:sp>
      <p:sp>
        <p:nvSpPr>
          <p:cNvPr id="186" name="Google Shape;186;p26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Many-to-Many</a:t>
            </a:r>
            <a:endParaRPr/>
          </a:p>
        </p:txBody>
      </p:sp>
      <p:pic>
        <p:nvPicPr>
          <p:cNvPr id="187" name="Google Shape;187;p26" title="2025-03-11_05-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00" y="1473600"/>
            <a:ext cx="2901151" cy="33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</a:t>
            </a:r>
            <a:endParaRPr/>
          </a:p>
        </p:txBody>
      </p:sp>
      <p:sp>
        <p:nvSpPr>
          <p:cNvPr id="193" name="Google Shape;193;p27"/>
          <p:cNvSpPr txBox="1"/>
          <p:nvPr>
            <p:ph idx="1" type="subTitle"/>
          </p:nvPr>
        </p:nvSpPr>
        <p:spPr>
          <a:xfrm>
            <a:off x="2495350" y="1220900"/>
            <a:ext cx="6126000" cy="24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Доработка проект “Lost and Found”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Добавление категорий</a:t>
            </a:r>
            <a:endParaRPr sz="4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lRanv1">
  <a:themeElements>
    <a:clrScheme name="Simple Light">
      <a:dk1>
        <a:srgbClr val="000000"/>
      </a:dk1>
      <a:lt1>
        <a:srgbClr val="FFFFFF"/>
      </a:lt1>
      <a:dk2>
        <a:srgbClr val="3D85C6"/>
      </a:dk2>
      <a:lt2>
        <a:srgbClr val="FFAB40"/>
      </a:lt2>
      <a:accent1>
        <a:srgbClr val="000000"/>
      </a:accent1>
      <a:accent2>
        <a:srgbClr val="FFFFFF"/>
      </a:accent2>
      <a:accent3>
        <a:srgbClr val="14A0FF"/>
      </a:accent3>
      <a:accent4>
        <a:srgbClr val="FFAB40"/>
      </a:accent4>
      <a:accent5>
        <a:srgbClr val="9039C9"/>
      </a:accent5>
      <a:accent6>
        <a:srgbClr val="FFFFF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